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4"/>
  </p:notesMasterIdLst>
  <p:sldIdLst>
    <p:sldId id="256" r:id="rId2"/>
    <p:sldId id="261" r:id="rId3"/>
    <p:sldId id="257" r:id="rId4"/>
    <p:sldId id="303" r:id="rId5"/>
    <p:sldId id="258" r:id="rId6"/>
    <p:sldId id="294" r:id="rId7"/>
    <p:sldId id="299" r:id="rId8"/>
    <p:sldId id="270" r:id="rId9"/>
    <p:sldId id="260" r:id="rId10"/>
    <p:sldId id="264" r:id="rId11"/>
    <p:sldId id="266" r:id="rId12"/>
    <p:sldId id="268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5" autoAdjust="0"/>
    <p:restoredTop sz="86502" autoAdjust="0"/>
  </p:normalViewPr>
  <p:slideViewPr>
    <p:cSldViewPr>
      <p:cViewPr varScale="1">
        <p:scale>
          <a:sx n="88" d="100"/>
          <a:sy n="88" d="100"/>
        </p:scale>
        <p:origin x="-1648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2577E-8126-4236-A0AD-85F93702B8D2}" type="datetimeFigureOut">
              <a:rPr lang="sk-SK" smtClean="0"/>
              <a:t>7.1.2022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D2F6B-740C-47DA-B98C-8682A1ED3F8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920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D2F6B-740C-47DA-B98C-8682A1ED3F87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0605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057F1F-1759-4F9B-8571-D34E5366158A}" type="datetimeFigureOut">
              <a:rPr lang="sk-SK" smtClean="0"/>
              <a:t>7.1.2022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1559E0-84C9-40AE-A9B2-44C2E0A6C2E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057F1F-1759-4F9B-8571-D34E5366158A}" type="datetimeFigureOut">
              <a:rPr lang="sk-SK" smtClean="0"/>
              <a:t>7.1.2022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559E0-84C9-40AE-A9B2-44C2E0A6C2E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057F1F-1759-4F9B-8571-D34E5366158A}" type="datetimeFigureOut">
              <a:rPr lang="sk-SK" smtClean="0"/>
              <a:t>7.1.2022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559E0-84C9-40AE-A9B2-44C2E0A6C2E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057F1F-1759-4F9B-8571-D34E5366158A}" type="datetimeFigureOut">
              <a:rPr lang="sk-SK" smtClean="0"/>
              <a:t>7.1.2022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559E0-84C9-40AE-A9B2-44C2E0A6C2EE}" type="slidenum">
              <a:rPr lang="sk-SK" smtClean="0"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057F1F-1759-4F9B-8571-D34E5366158A}" type="datetimeFigureOut">
              <a:rPr lang="sk-SK" smtClean="0"/>
              <a:t>7.1.2022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559E0-84C9-40AE-A9B2-44C2E0A6C2EE}" type="slidenum">
              <a:rPr lang="sk-SK" smtClean="0"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057F1F-1759-4F9B-8571-D34E5366158A}" type="datetimeFigureOut">
              <a:rPr lang="sk-SK" smtClean="0"/>
              <a:t>7.1.2022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559E0-84C9-40AE-A9B2-44C2E0A6C2EE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057F1F-1759-4F9B-8571-D34E5366158A}" type="datetimeFigureOut">
              <a:rPr lang="sk-SK" smtClean="0"/>
              <a:t>7.1.2022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559E0-84C9-40AE-A9B2-44C2E0A6C2EE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057F1F-1759-4F9B-8571-D34E5366158A}" type="datetimeFigureOut">
              <a:rPr lang="sk-SK" smtClean="0"/>
              <a:t>7.1.2022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559E0-84C9-40AE-A9B2-44C2E0A6C2EE}" type="slidenum">
              <a:rPr lang="sk-SK" smtClean="0"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057F1F-1759-4F9B-8571-D34E5366158A}" type="datetimeFigureOut">
              <a:rPr lang="sk-SK" smtClean="0"/>
              <a:t>7.1.2022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559E0-84C9-40AE-A9B2-44C2E0A6C2E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A057F1F-1759-4F9B-8571-D34E5366158A}" type="datetimeFigureOut">
              <a:rPr lang="sk-SK" smtClean="0"/>
              <a:t>7.1.2022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1559E0-84C9-40AE-A9B2-44C2E0A6C2EE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057F1F-1759-4F9B-8571-D34E5366158A}" type="datetimeFigureOut">
              <a:rPr lang="sk-SK" smtClean="0"/>
              <a:t>7.1.2022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1559E0-84C9-40AE-A9B2-44C2E0A6C2EE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A057F1F-1759-4F9B-8571-D34E5366158A}" type="datetimeFigureOut">
              <a:rPr lang="sk-SK" smtClean="0"/>
              <a:t>7.1.2022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A1559E0-84C9-40AE-A9B2-44C2E0A6C2EE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konom.sa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99592" y="692696"/>
            <a:ext cx="7772400" cy="2117793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Autonomous vehicles and silver </a:t>
            </a:r>
            <a:r>
              <a:rPr lang="en-US" sz="3200" dirty="0" smtClean="0"/>
              <a:t>economy</a:t>
            </a:r>
            <a:endParaRPr lang="sk-SK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 Viliam Páleník, PhD.</a:t>
            </a:r>
          </a:p>
          <a:p>
            <a:r>
              <a:rPr lang="en-US" dirty="0"/>
              <a:t>Institute of Economic Research, Slovak Academy of Sciences, Bratislava (Slovakia)</a:t>
            </a:r>
            <a:endParaRPr lang="sk-SK" dirty="0" smtClean="0"/>
          </a:p>
        </p:txBody>
      </p:sp>
      <p:sp>
        <p:nvSpPr>
          <p:cNvPr id="4" name="BlokTextu 3"/>
          <p:cNvSpPr txBox="1"/>
          <p:nvPr/>
        </p:nvSpPr>
        <p:spPr>
          <a:xfrm>
            <a:off x="827584" y="5661248"/>
            <a:ext cx="8316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/>
              <a:t>Autonomous</a:t>
            </a:r>
            <a:r>
              <a:rPr lang="sk-SK" dirty="0"/>
              <a:t> </a:t>
            </a:r>
            <a:r>
              <a:rPr lang="sk-SK" dirty="0" err="1"/>
              <a:t>Vehicles</a:t>
            </a:r>
            <a:r>
              <a:rPr lang="sk-SK" dirty="0"/>
              <a:t> </a:t>
            </a:r>
            <a:r>
              <a:rPr lang="sk-SK" dirty="0" smtClean="0"/>
              <a:t>Summit, </a:t>
            </a:r>
            <a:r>
              <a:rPr lang="sk-SK" dirty="0" smtClean="0"/>
              <a:t>10-11.12.2021, Bratislava</a:t>
            </a:r>
          </a:p>
          <a:p>
            <a:r>
              <a:rPr lang="en-US" dirty="0"/>
              <a:t>This work was supported by the </a:t>
            </a:r>
            <a:r>
              <a:rPr lang="sk-SK" dirty="0" smtClean="0"/>
              <a:t>VEGA </a:t>
            </a:r>
            <a:r>
              <a:rPr lang="sk-SK" dirty="0"/>
              <a:t>2/0150/212/0150 / 21Micro </a:t>
            </a:r>
            <a:r>
              <a:rPr lang="sk-SK" dirty="0" err="1"/>
              <a:t>macro</a:t>
            </a:r>
            <a:r>
              <a:rPr lang="sk-SK" dirty="0"/>
              <a:t> modeling in Slovak </a:t>
            </a:r>
            <a:r>
              <a:rPr lang="sk-SK" dirty="0" err="1"/>
              <a:t>conditions</a:t>
            </a:r>
            <a:r>
              <a:rPr lang="sk-SK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574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medical </a:t>
            </a:r>
            <a:r>
              <a:rPr lang="en-US" dirty="0" smtClean="0"/>
              <a:t>diagnostics</a:t>
            </a:r>
            <a:endParaRPr lang="sk-SK" dirty="0" smtClean="0"/>
          </a:p>
          <a:p>
            <a:r>
              <a:rPr lang="en-US" dirty="0" smtClean="0"/>
              <a:t>ICT </a:t>
            </a:r>
            <a:r>
              <a:rPr lang="en-US" dirty="0"/>
              <a:t>technologies in long-term </a:t>
            </a:r>
            <a:r>
              <a:rPr lang="en-US" dirty="0" smtClean="0"/>
              <a:t>care</a:t>
            </a:r>
            <a:endParaRPr lang="sk-SK" dirty="0" smtClean="0"/>
          </a:p>
          <a:p>
            <a:r>
              <a:rPr lang="en-US" dirty="0" smtClean="0"/>
              <a:t>Robot </a:t>
            </a:r>
            <a:r>
              <a:rPr lang="en-US" dirty="0"/>
              <a:t>as a companion of the </a:t>
            </a:r>
            <a:r>
              <a:rPr lang="en-US" dirty="0" smtClean="0"/>
              <a:t>elderly</a:t>
            </a:r>
            <a:endParaRPr lang="sk-SK" dirty="0" smtClean="0"/>
          </a:p>
          <a:p>
            <a:r>
              <a:rPr lang="en-US" dirty="0" smtClean="0"/>
              <a:t>Autonomous vehicle</a:t>
            </a:r>
            <a:endParaRPr lang="sk-SK" dirty="0" smtClean="0"/>
          </a:p>
          <a:p>
            <a:r>
              <a:rPr lang="sk-SK" dirty="0" err="1" smtClean="0"/>
              <a:t>etc</a:t>
            </a:r>
            <a:endParaRPr lang="sk-SK" dirty="0" smtClean="0"/>
          </a:p>
          <a:p>
            <a:endParaRPr lang="sk-SK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5. </a:t>
            </a:r>
            <a:r>
              <a:rPr lang="en-US" dirty="0"/>
              <a:t>Innovation in the silver </a:t>
            </a:r>
            <a:r>
              <a:rPr lang="en-US" dirty="0" smtClean="0"/>
              <a:t>economy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677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autonomous vehicles:</a:t>
            </a:r>
          </a:p>
          <a:p>
            <a:pPr>
              <a:spcAft>
                <a:spcPts val="600"/>
              </a:spcAft>
            </a:pPr>
            <a:r>
              <a:rPr lang="en-US" dirty="0"/>
              <a:t>automatic result of technological progress?</a:t>
            </a:r>
          </a:p>
          <a:p>
            <a:pPr>
              <a:spcAft>
                <a:spcPts val="600"/>
              </a:spcAft>
            </a:pPr>
            <a:r>
              <a:rPr lang="en-US" dirty="0"/>
              <a:t>If we can do it, we do </a:t>
            </a:r>
            <a:r>
              <a:rPr lang="en-US" dirty="0" smtClean="0"/>
              <a:t>it</a:t>
            </a:r>
            <a:r>
              <a:rPr lang="sk-SK" dirty="0" smtClean="0"/>
              <a:t> - </a:t>
            </a:r>
            <a:r>
              <a:rPr lang="sk-SK" dirty="0" err="1" smtClean="0"/>
              <a:t>yes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 deeper context of changes in demand?</a:t>
            </a:r>
          </a:p>
          <a:p>
            <a:pPr>
              <a:spcAft>
                <a:spcPts val="600"/>
              </a:spcAft>
            </a:pPr>
            <a:r>
              <a:rPr lang="en-US" dirty="0"/>
              <a:t>when we need it we do </a:t>
            </a:r>
            <a:r>
              <a:rPr lang="en-US" dirty="0" smtClean="0"/>
              <a:t>it</a:t>
            </a:r>
            <a:r>
              <a:rPr lang="sk-SK" dirty="0" smtClean="0"/>
              <a:t> - </a:t>
            </a:r>
            <a:r>
              <a:rPr lang="sk-SK" dirty="0" err="1" smtClean="0"/>
              <a:t>yes</a:t>
            </a:r>
            <a:endParaRPr lang="en-US" dirty="0"/>
          </a:p>
          <a:p>
            <a:pPr>
              <a:spcAft>
                <a:spcPts val="600"/>
              </a:spcAft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10. </a:t>
            </a:r>
            <a:r>
              <a:rPr lang="en-US" dirty="0"/>
              <a:t>Autonomous vehicles and silver </a:t>
            </a:r>
            <a:r>
              <a:rPr lang="en-US" dirty="0" smtClean="0"/>
              <a:t>economy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5288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298371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sk-SK" sz="4000" dirty="0" smtClean="0"/>
              <a:t>Viliam Páleník</a:t>
            </a:r>
          </a:p>
          <a:p>
            <a:pPr marL="109728" indent="0" algn="ctr">
              <a:buNone/>
            </a:pPr>
            <a:r>
              <a:rPr lang="en-US" dirty="0"/>
              <a:t>Institute of Economic Research, Slovak Academy of Sciences, Bratislava </a:t>
            </a:r>
            <a:r>
              <a:rPr lang="sk-SK" dirty="0" smtClean="0"/>
              <a:t>, </a:t>
            </a:r>
            <a:r>
              <a:rPr lang="en-US" dirty="0" smtClean="0"/>
              <a:t>Slovakia</a:t>
            </a:r>
            <a:endParaRPr lang="sk-SK" dirty="0" smtClean="0"/>
          </a:p>
          <a:p>
            <a:pPr marL="109728" indent="0">
              <a:buNone/>
            </a:pPr>
            <a:endParaRPr lang="sk-SK" sz="1600" dirty="0" smtClean="0"/>
          </a:p>
          <a:p>
            <a:pPr marL="109728" indent="0">
              <a:buNone/>
            </a:pPr>
            <a:r>
              <a:rPr lang="sk-SK" sz="1600" dirty="0" err="1" smtClean="0"/>
              <a:t>viliam.palenik@savba.sk</a:t>
            </a:r>
            <a:r>
              <a:rPr lang="sk-SK" sz="1600" dirty="0" smtClean="0"/>
              <a:t>                            </a:t>
            </a:r>
            <a:r>
              <a:rPr lang="sk-SK" sz="1600" dirty="0" err="1" smtClean="0">
                <a:hlinkClick r:id="rId2"/>
              </a:rPr>
              <a:t>www.ekonom.sav</a:t>
            </a:r>
            <a:endParaRPr lang="sk-SK" sz="1600" dirty="0" smtClean="0"/>
          </a:p>
          <a:p>
            <a:pPr marL="109728" indent="0">
              <a:buNone/>
            </a:pPr>
            <a:endParaRPr lang="sk-SK" sz="1600" dirty="0" smtClean="0"/>
          </a:p>
          <a:p>
            <a:r>
              <a:rPr lang="sk-SK" sz="1400" dirty="0"/>
              <a:t>http://www.ekonom.sav.sk/sk/publikacie/strieborna-ekonomika-v-slovenskom-europskom-a-svetovom-kontexte-p228 </a:t>
            </a:r>
          </a:p>
          <a:p>
            <a:r>
              <a:rPr lang="sk-SK" sz="1400" dirty="0" smtClean="0"/>
              <a:t>http://www.ekonom.sav.sk/sk/publikacie/strieborna-ekonomika-potencial-na-slovensku-p263 </a:t>
            </a:r>
            <a:endParaRPr lang="sk-SK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Thanks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paying</a:t>
            </a:r>
            <a:r>
              <a:rPr lang="sk-SK" dirty="0"/>
              <a:t> </a:t>
            </a:r>
            <a:r>
              <a:rPr lang="sk-SK" dirty="0" err="1" smtClean="0"/>
              <a:t>attention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9347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sk-SK" dirty="0"/>
          </a:p>
          <a:p>
            <a:pPr marL="624078" indent="-514350">
              <a:buFont typeface="+mj-lt"/>
              <a:buAutoNum type="arabicPeriod"/>
            </a:pPr>
            <a:endParaRPr lang="sk-SK" dirty="0" smtClean="0"/>
          </a:p>
          <a:p>
            <a:pPr marL="624078" indent="-514350">
              <a:buFont typeface="+mj-lt"/>
              <a:buAutoNum type="arabicPeriod"/>
            </a:pPr>
            <a:r>
              <a:rPr lang="sk-SK" dirty="0" err="1" smtClean="0"/>
              <a:t>Motivation</a:t>
            </a:r>
            <a:endParaRPr lang="sk-SK" dirty="0" smtClean="0"/>
          </a:p>
          <a:p>
            <a:pPr marL="624078" indent="-514350">
              <a:buFont typeface="+mj-lt"/>
              <a:buAutoNum type="arabicPeriod"/>
            </a:pPr>
            <a:r>
              <a:rPr lang="sk-SK" dirty="0" err="1" smtClean="0"/>
              <a:t>Concept</a:t>
            </a:r>
            <a:r>
              <a:rPr lang="sk-SK" dirty="0" smtClean="0"/>
              <a:t> </a:t>
            </a:r>
            <a:r>
              <a:rPr lang="sk-SK" dirty="0" err="1" smtClean="0"/>
              <a:t>silver</a:t>
            </a:r>
            <a:r>
              <a:rPr lang="sk-SK" dirty="0" smtClean="0"/>
              <a:t> </a:t>
            </a:r>
            <a:r>
              <a:rPr lang="sk-SK" dirty="0" err="1"/>
              <a:t>economy</a:t>
            </a:r>
            <a:endParaRPr lang="sk-SK" dirty="0"/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Aging in the EU and in the </a:t>
            </a:r>
            <a:r>
              <a:rPr lang="en-US" dirty="0" smtClean="0"/>
              <a:t>world</a:t>
            </a:r>
            <a:endParaRPr lang="sk-SK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Products of the silver </a:t>
            </a:r>
            <a:r>
              <a:rPr lang="en-US" dirty="0" smtClean="0"/>
              <a:t>economy</a:t>
            </a:r>
            <a:endParaRPr lang="sk-SK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/>
              <a:t>Innovation in the silver </a:t>
            </a:r>
            <a:r>
              <a:rPr lang="en-US" dirty="0" smtClean="0"/>
              <a:t>economy</a:t>
            </a:r>
            <a:endParaRPr lang="sk-SK" dirty="0" smtClean="0"/>
          </a:p>
          <a:p>
            <a:pPr marL="624078" indent="-514350">
              <a:buFont typeface="+mj-lt"/>
              <a:buAutoNum type="arabicPeriod"/>
            </a:pPr>
            <a:r>
              <a:rPr lang="sk-SK" dirty="0" err="1" smtClean="0"/>
              <a:t>Summary</a:t>
            </a:r>
            <a:r>
              <a:rPr lang="sk-SK" dirty="0" smtClean="0"/>
              <a:t> and </a:t>
            </a:r>
            <a:r>
              <a:rPr lang="sk-SK" dirty="0" err="1" smtClean="0"/>
              <a:t>conclusion</a:t>
            </a:r>
            <a:endParaRPr lang="sk-SK" dirty="0" smtClean="0"/>
          </a:p>
          <a:p>
            <a:pPr marL="624078" indent="-514350">
              <a:buFont typeface="+mj-lt"/>
              <a:buAutoNum type="arabicPeriod"/>
            </a:pPr>
            <a:endParaRPr lang="sk-SK" dirty="0" smtClean="0"/>
          </a:p>
          <a:p>
            <a:pPr marL="624078" indent="-514350">
              <a:buFont typeface="+mj-lt"/>
              <a:buAutoNum type="arabicPeriod"/>
            </a:pPr>
            <a:endParaRPr lang="sk-SK" dirty="0" smtClean="0"/>
          </a:p>
          <a:p>
            <a:pPr marL="624078" indent="-514350">
              <a:buFont typeface="+mj-lt"/>
              <a:buAutoNum type="arabicPeriod"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en-US" sz="3200" dirty="0"/>
              <a:t>Autonomous vehicles and silver economy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39349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sk-SK" dirty="0" smtClean="0"/>
          </a:p>
          <a:p>
            <a:pPr marL="109728" indent="0">
              <a:buNone/>
            </a:pPr>
            <a:endParaRPr lang="sk-SK" dirty="0"/>
          </a:p>
          <a:p>
            <a:pPr marL="109728" indent="0">
              <a:buNone/>
            </a:pPr>
            <a:r>
              <a:rPr lang="en-US" dirty="0" smtClean="0"/>
              <a:t>autonomous </a:t>
            </a:r>
            <a:r>
              <a:rPr lang="en-US" dirty="0"/>
              <a:t>vehicles</a:t>
            </a:r>
            <a:r>
              <a:rPr lang="en-US" dirty="0" smtClean="0"/>
              <a:t>:</a:t>
            </a:r>
            <a:endParaRPr lang="sk-SK" dirty="0" smtClean="0"/>
          </a:p>
          <a:p>
            <a:r>
              <a:rPr lang="en-US" dirty="0" smtClean="0"/>
              <a:t>automatic </a:t>
            </a:r>
            <a:r>
              <a:rPr lang="en-US" dirty="0"/>
              <a:t>result of </a:t>
            </a:r>
            <a:r>
              <a:rPr lang="en-US" dirty="0" smtClean="0"/>
              <a:t>technological</a:t>
            </a:r>
            <a:r>
              <a:rPr lang="sk-SK" dirty="0" smtClean="0"/>
              <a:t> </a:t>
            </a:r>
            <a:r>
              <a:rPr lang="sk-SK" dirty="0" err="1" smtClean="0"/>
              <a:t>progress</a:t>
            </a:r>
            <a:r>
              <a:rPr lang="sk-SK" dirty="0" smtClean="0"/>
              <a:t>?</a:t>
            </a:r>
          </a:p>
          <a:p>
            <a:pPr lvl="1"/>
            <a:r>
              <a:rPr lang="en-US" dirty="0"/>
              <a:t>If we can do it, we do it</a:t>
            </a:r>
            <a:endParaRPr lang="sk-SK" dirty="0" smtClean="0"/>
          </a:p>
          <a:p>
            <a:r>
              <a:rPr lang="en-US" dirty="0" smtClean="0"/>
              <a:t> deeper </a:t>
            </a:r>
            <a:r>
              <a:rPr lang="en-US" dirty="0"/>
              <a:t>context of changes in </a:t>
            </a:r>
            <a:r>
              <a:rPr lang="en-US" dirty="0" smtClean="0"/>
              <a:t>demand?</a:t>
            </a:r>
            <a:endParaRPr lang="sk-SK" dirty="0" smtClean="0"/>
          </a:p>
          <a:p>
            <a:pPr lvl="1"/>
            <a:r>
              <a:rPr lang="en-US" dirty="0"/>
              <a:t>when we need it we do it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k-SK" sz="3600" dirty="0" smtClean="0"/>
              <a:t>1. </a:t>
            </a:r>
            <a:r>
              <a:rPr lang="sk-SK" sz="3600" dirty="0" err="1" smtClean="0"/>
              <a:t>Motivation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94353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Silver Economy is understood as an adaptation of the economy for the future needs of a </a:t>
            </a:r>
            <a:r>
              <a:rPr lang="en-US" b="1" dirty="0"/>
              <a:t>growing number of </a:t>
            </a:r>
            <a:r>
              <a:rPr lang="en-US" b="1" dirty="0" smtClean="0"/>
              <a:t>elderly</a:t>
            </a:r>
            <a:r>
              <a:rPr lang="sk-SK" b="1" dirty="0" smtClean="0"/>
              <a:t> </a:t>
            </a:r>
            <a:r>
              <a:rPr lang="en-US" b="1" dirty="0" smtClean="0"/>
              <a:t>people</a:t>
            </a:r>
            <a:r>
              <a:rPr lang="en-US" dirty="0" smtClean="0"/>
              <a:t>.</a:t>
            </a:r>
            <a:endParaRPr lang="sk-SK" dirty="0" smtClean="0"/>
          </a:p>
          <a:p>
            <a:pPr marL="109728" indent="0">
              <a:buNone/>
            </a:pPr>
            <a:endParaRPr lang="sk-SK" dirty="0" smtClean="0"/>
          </a:p>
          <a:p>
            <a:r>
              <a:rPr lang="en-US" dirty="0" smtClean="0"/>
              <a:t> </a:t>
            </a:r>
            <a:r>
              <a:rPr lang="en-US" dirty="0"/>
              <a:t>This potential is also connected with the creation of </a:t>
            </a:r>
            <a:r>
              <a:rPr lang="en-US" b="1" dirty="0"/>
              <a:t>new </a:t>
            </a:r>
            <a:r>
              <a:rPr lang="en-US" b="1" dirty="0" smtClean="0"/>
              <a:t>market</a:t>
            </a:r>
            <a:r>
              <a:rPr lang="sk-SK" b="1" dirty="0" smtClean="0"/>
              <a:t> </a:t>
            </a:r>
            <a:r>
              <a:rPr lang="en-US" b="1" dirty="0" smtClean="0"/>
              <a:t>opportunities </a:t>
            </a:r>
            <a:r>
              <a:rPr lang="en-US" dirty="0"/>
              <a:t>for the business sector.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2. </a:t>
            </a:r>
            <a:r>
              <a:rPr lang="sk-SK" dirty="0" err="1"/>
              <a:t>Concept</a:t>
            </a:r>
            <a:r>
              <a:rPr lang="sk-SK" dirty="0"/>
              <a:t> </a:t>
            </a:r>
            <a:r>
              <a:rPr lang="sk-SK" dirty="0" err="1"/>
              <a:t>Silver</a:t>
            </a:r>
            <a:r>
              <a:rPr lang="sk-SK" dirty="0"/>
              <a:t> </a:t>
            </a:r>
            <a:r>
              <a:rPr lang="sk-SK" dirty="0" err="1" smtClean="0"/>
              <a:t>economy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4156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Aging from below and from above</a:t>
            </a:r>
            <a:r>
              <a:rPr lang="en-US" dirty="0" smtClean="0"/>
              <a:t>:</a:t>
            </a:r>
            <a:endParaRPr lang="sk-SK" dirty="0" smtClean="0"/>
          </a:p>
          <a:p>
            <a:pPr marL="109728" indent="0">
              <a:buNone/>
            </a:pPr>
            <a:endParaRPr lang="sk-SK" dirty="0" smtClean="0"/>
          </a:p>
          <a:p>
            <a:r>
              <a:rPr lang="en-US" dirty="0" smtClean="0"/>
              <a:t>Decrease </a:t>
            </a:r>
            <a:r>
              <a:rPr lang="en-US" dirty="0"/>
              <a:t>in birth </a:t>
            </a:r>
            <a:r>
              <a:rPr lang="en-US" dirty="0" smtClean="0"/>
              <a:t>rates</a:t>
            </a:r>
            <a:endParaRPr lang="sk-SK" dirty="0" smtClean="0"/>
          </a:p>
          <a:p>
            <a:r>
              <a:rPr lang="en-US" dirty="0" smtClean="0"/>
              <a:t>Extending </a:t>
            </a:r>
            <a:r>
              <a:rPr lang="en-US" dirty="0"/>
              <a:t>life </a:t>
            </a:r>
            <a:r>
              <a:rPr lang="en-US" dirty="0" smtClean="0"/>
              <a:t>expectancy</a:t>
            </a:r>
            <a:endParaRPr lang="sk-SK" dirty="0" smtClean="0"/>
          </a:p>
          <a:p>
            <a:r>
              <a:rPr lang="en-US" dirty="0" smtClean="0"/>
              <a:t>Babe </a:t>
            </a:r>
            <a:r>
              <a:rPr lang="en-US" dirty="0"/>
              <a:t>boom - high birth rate of post-war population vintages (now retirees)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3</a:t>
            </a:r>
            <a:r>
              <a:rPr lang="sk-SK" dirty="0" smtClean="0"/>
              <a:t>. </a:t>
            </a:r>
            <a:r>
              <a:rPr lang="en-US" dirty="0"/>
              <a:t>Aging in the EU and in the </a:t>
            </a:r>
            <a:r>
              <a:rPr lang="en-US" dirty="0" smtClean="0"/>
              <a:t>world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070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err="1"/>
              <a:t>Aging</a:t>
            </a:r>
            <a:r>
              <a:rPr lang="sk-SK" dirty="0"/>
              <a:t>:</a:t>
            </a:r>
          </a:p>
          <a:p>
            <a:pPr lvl="1"/>
            <a:r>
              <a:rPr lang="sk-SK" dirty="0"/>
              <a:t>Western </a:t>
            </a:r>
            <a:r>
              <a:rPr lang="sk-SK" dirty="0" err="1"/>
              <a:t>Europe</a:t>
            </a:r>
            <a:r>
              <a:rPr lang="sk-SK" dirty="0"/>
              <a:t> EU15</a:t>
            </a:r>
          </a:p>
          <a:p>
            <a:pPr lvl="1"/>
            <a:r>
              <a:rPr lang="sk-SK" dirty="0"/>
              <a:t>New </a:t>
            </a:r>
            <a:r>
              <a:rPr lang="sk-SK" dirty="0" err="1"/>
              <a:t>Member</a:t>
            </a:r>
            <a:r>
              <a:rPr lang="sk-SK" dirty="0"/>
              <a:t> </a:t>
            </a:r>
            <a:r>
              <a:rPr lang="sk-SK" dirty="0" err="1"/>
              <a:t>States</a:t>
            </a:r>
            <a:r>
              <a:rPr lang="sk-SK" dirty="0"/>
              <a:t> (EU10)</a:t>
            </a:r>
          </a:p>
          <a:p>
            <a:pPr lvl="1"/>
            <a:r>
              <a:rPr lang="sk-SK" dirty="0" err="1"/>
              <a:t>Former</a:t>
            </a:r>
            <a:r>
              <a:rPr lang="sk-SK" dirty="0"/>
              <a:t> USSR (</a:t>
            </a:r>
            <a:r>
              <a:rPr lang="sk-SK" dirty="0" err="1"/>
              <a:t>Russia</a:t>
            </a:r>
            <a:r>
              <a:rPr lang="sk-SK" dirty="0"/>
              <a:t>, </a:t>
            </a:r>
            <a:r>
              <a:rPr lang="sk-SK" dirty="0" err="1"/>
              <a:t>etc</a:t>
            </a:r>
            <a:r>
              <a:rPr lang="sk-SK" dirty="0"/>
              <a:t>.)</a:t>
            </a:r>
          </a:p>
          <a:p>
            <a:pPr lvl="1"/>
            <a:r>
              <a:rPr lang="sk-SK" dirty="0" err="1"/>
              <a:t>Southeast</a:t>
            </a:r>
            <a:r>
              <a:rPr lang="sk-SK" dirty="0"/>
              <a:t> </a:t>
            </a:r>
            <a:r>
              <a:rPr lang="sk-SK" dirty="0" err="1"/>
              <a:t>Asia</a:t>
            </a:r>
            <a:r>
              <a:rPr lang="sk-SK" dirty="0"/>
              <a:t> (Japan, </a:t>
            </a:r>
            <a:r>
              <a:rPr lang="sk-SK" dirty="0" err="1"/>
              <a:t>Korea</a:t>
            </a:r>
            <a:r>
              <a:rPr lang="sk-SK" dirty="0"/>
              <a:t>, Vietnam, </a:t>
            </a:r>
            <a:r>
              <a:rPr lang="sk-SK" dirty="0" err="1"/>
              <a:t>Indonesia</a:t>
            </a:r>
            <a:r>
              <a:rPr lang="sk-SK" dirty="0"/>
              <a:t> ...)</a:t>
            </a:r>
          </a:p>
          <a:p>
            <a:pPr lvl="1"/>
            <a:r>
              <a:rPr lang="sk-SK" dirty="0"/>
              <a:t>India</a:t>
            </a:r>
          </a:p>
          <a:p>
            <a:pPr lvl="1"/>
            <a:r>
              <a:rPr lang="sk-SK" dirty="0" err="1"/>
              <a:t>China</a:t>
            </a:r>
            <a:endParaRPr lang="sk-SK" dirty="0"/>
          </a:p>
          <a:p>
            <a:r>
              <a:rPr lang="sk-SK" dirty="0" err="1" smtClean="0"/>
              <a:t>Non-aging</a:t>
            </a:r>
            <a:r>
              <a:rPr lang="sk-SK" dirty="0"/>
              <a:t>:</a:t>
            </a:r>
          </a:p>
          <a:p>
            <a:pPr lvl="1"/>
            <a:r>
              <a:rPr lang="sk-SK" dirty="0" err="1"/>
              <a:t>Sub-Saharan</a:t>
            </a:r>
            <a:r>
              <a:rPr lang="sk-SK" dirty="0"/>
              <a:t> </a:t>
            </a:r>
            <a:r>
              <a:rPr lang="sk-SK" dirty="0" err="1"/>
              <a:t>Africa</a:t>
            </a:r>
            <a:r>
              <a:rPr lang="sk-SK" dirty="0"/>
              <a:t>,</a:t>
            </a:r>
          </a:p>
          <a:p>
            <a:pPr lvl="1"/>
            <a:r>
              <a:rPr lang="sk-SK" dirty="0" err="1"/>
              <a:t>Islamic</a:t>
            </a:r>
            <a:r>
              <a:rPr lang="sk-SK" dirty="0"/>
              <a:t> </a:t>
            </a:r>
            <a:r>
              <a:rPr lang="sk-SK" dirty="0" err="1"/>
              <a:t>States</a:t>
            </a:r>
            <a:endParaRPr lang="sk-SK" dirty="0"/>
          </a:p>
          <a:p>
            <a:r>
              <a:rPr lang="sk-SK" dirty="0" err="1"/>
              <a:t>Neutral</a:t>
            </a:r>
            <a:r>
              <a:rPr lang="sk-SK" dirty="0"/>
              <a:t>: </a:t>
            </a:r>
            <a:endParaRPr lang="sk-SK" dirty="0" smtClean="0"/>
          </a:p>
          <a:p>
            <a:pPr lvl="1"/>
            <a:r>
              <a:rPr lang="sk-SK" dirty="0" err="1" smtClean="0"/>
              <a:t>Latin</a:t>
            </a:r>
            <a:r>
              <a:rPr lang="sk-SK" dirty="0" smtClean="0"/>
              <a:t> </a:t>
            </a:r>
            <a:r>
              <a:rPr lang="sk-SK" dirty="0" err="1"/>
              <a:t>America</a:t>
            </a:r>
            <a:r>
              <a:rPr lang="sk-SK" dirty="0"/>
              <a:t>, USA, </a:t>
            </a:r>
            <a:r>
              <a:rPr lang="sk-SK" dirty="0" err="1"/>
              <a:t>Canada</a:t>
            </a:r>
            <a:r>
              <a:rPr lang="sk-SK" dirty="0"/>
              <a:t>, </a:t>
            </a:r>
            <a:r>
              <a:rPr lang="sk-SK" dirty="0" err="1"/>
              <a:t>Australia</a:t>
            </a:r>
            <a:r>
              <a:rPr lang="sk-SK" dirty="0"/>
              <a:t>, New </a:t>
            </a:r>
            <a:r>
              <a:rPr lang="sk-SK" dirty="0" err="1"/>
              <a:t>Zealand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3. </a:t>
            </a:r>
            <a:r>
              <a:rPr lang="en-US" dirty="0"/>
              <a:t>Aging in the EU and in the </a:t>
            </a:r>
            <a:r>
              <a:rPr lang="en-US" dirty="0" smtClean="0"/>
              <a:t>world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3384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5085184"/>
          </a:xfrm>
        </p:spPr>
        <p:txBody>
          <a:bodyPr>
            <a:normAutofit/>
          </a:bodyPr>
          <a:lstStyle/>
          <a:p>
            <a:endParaRPr lang="sk-SK" sz="800" i="1" dirty="0" smtClean="0">
              <a:solidFill>
                <a:srgbClr val="000000"/>
              </a:solidFill>
              <a:latin typeface="Cambria"/>
            </a:endParaRPr>
          </a:p>
          <a:p>
            <a:endParaRPr lang="sk-SK" sz="800" i="1" dirty="0">
              <a:solidFill>
                <a:srgbClr val="000000"/>
              </a:solidFill>
              <a:latin typeface="Cambria"/>
            </a:endParaRPr>
          </a:p>
          <a:p>
            <a:endParaRPr lang="sk-SK" sz="800" i="1" dirty="0" smtClean="0">
              <a:solidFill>
                <a:srgbClr val="000000"/>
              </a:solidFill>
              <a:latin typeface="Cambria"/>
            </a:endParaRPr>
          </a:p>
          <a:p>
            <a:endParaRPr lang="sk-SK" sz="800" i="1" dirty="0">
              <a:solidFill>
                <a:srgbClr val="000000"/>
              </a:solidFill>
              <a:latin typeface="Cambria"/>
            </a:endParaRPr>
          </a:p>
          <a:p>
            <a:endParaRPr lang="sk-SK" sz="800" i="1" dirty="0" smtClean="0">
              <a:solidFill>
                <a:srgbClr val="000000"/>
              </a:solidFill>
              <a:latin typeface="Cambria"/>
            </a:endParaRPr>
          </a:p>
          <a:p>
            <a:endParaRPr lang="sk-SK" sz="800" i="1" dirty="0">
              <a:solidFill>
                <a:srgbClr val="000000"/>
              </a:solidFill>
              <a:latin typeface="Cambria"/>
            </a:endParaRPr>
          </a:p>
          <a:p>
            <a:endParaRPr lang="sk-SK" sz="800" i="1" dirty="0" smtClean="0">
              <a:solidFill>
                <a:srgbClr val="000000"/>
              </a:solidFill>
              <a:latin typeface="Cambria"/>
            </a:endParaRPr>
          </a:p>
          <a:p>
            <a:endParaRPr lang="sk-SK" sz="800" i="1" dirty="0">
              <a:solidFill>
                <a:srgbClr val="000000"/>
              </a:solidFill>
              <a:latin typeface="Cambria"/>
            </a:endParaRPr>
          </a:p>
          <a:p>
            <a:endParaRPr lang="sk-SK" sz="800" i="1" dirty="0" smtClean="0">
              <a:solidFill>
                <a:srgbClr val="000000"/>
              </a:solidFill>
              <a:latin typeface="Cambria"/>
            </a:endParaRPr>
          </a:p>
          <a:p>
            <a:endParaRPr lang="sk-SK" sz="800" i="1" dirty="0">
              <a:solidFill>
                <a:srgbClr val="000000"/>
              </a:solidFill>
              <a:latin typeface="Cambria"/>
            </a:endParaRPr>
          </a:p>
          <a:p>
            <a:endParaRPr lang="sk-SK" sz="800" i="1" dirty="0" smtClean="0">
              <a:solidFill>
                <a:srgbClr val="000000"/>
              </a:solidFill>
              <a:latin typeface="Cambria"/>
            </a:endParaRPr>
          </a:p>
          <a:p>
            <a:endParaRPr lang="sk-SK" sz="800" i="1" dirty="0">
              <a:solidFill>
                <a:srgbClr val="000000"/>
              </a:solidFill>
              <a:latin typeface="Cambria"/>
            </a:endParaRPr>
          </a:p>
          <a:p>
            <a:endParaRPr lang="sk-SK" sz="800" i="1" dirty="0" smtClean="0">
              <a:solidFill>
                <a:srgbClr val="000000"/>
              </a:solidFill>
              <a:latin typeface="Cambria"/>
            </a:endParaRPr>
          </a:p>
          <a:p>
            <a:endParaRPr lang="sk-SK" sz="800" i="1" dirty="0">
              <a:solidFill>
                <a:srgbClr val="000000"/>
              </a:solidFill>
              <a:latin typeface="Cambria"/>
            </a:endParaRPr>
          </a:p>
          <a:p>
            <a:endParaRPr lang="sk-SK" sz="800" i="1" dirty="0" smtClean="0">
              <a:solidFill>
                <a:srgbClr val="000000"/>
              </a:solidFill>
              <a:latin typeface="Cambria"/>
            </a:endParaRPr>
          </a:p>
          <a:p>
            <a:endParaRPr lang="sk-SK" sz="800" i="1" dirty="0">
              <a:solidFill>
                <a:srgbClr val="000000"/>
              </a:solidFill>
              <a:latin typeface="Cambria"/>
            </a:endParaRPr>
          </a:p>
          <a:p>
            <a:endParaRPr lang="sk-SK" sz="800" i="1" dirty="0" smtClean="0">
              <a:solidFill>
                <a:srgbClr val="000000"/>
              </a:solidFill>
              <a:latin typeface="Cambria"/>
            </a:endParaRPr>
          </a:p>
          <a:p>
            <a:endParaRPr lang="sk-SK" sz="800" i="1" dirty="0">
              <a:solidFill>
                <a:srgbClr val="000000"/>
              </a:solidFill>
              <a:latin typeface="Cambria"/>
            </a:endParaRPr>
          </a:p>
          <a:p>
            <a:endParaRPr lang="sk-SK" sz="800" i="1" dirty="0" smtClean="0">
              <a:solidFill>
                <a:srgbClr val="000000"/>
              </a:solidFill>
              <a:latin typeface="Cambria"/>
            </a:endParaRPr>
          </a:p>
          <a:p>
            <a:endParaRPr lang="sk-SK" sz="800" i="1" dirty="0">
              <a:solidFill>
                <a:srgbClr val="000000"/>
              </a:solidFill>
              <a:latin typeface="Cambria"/>
            </a:endParaRPr>
          </a:p>
          <a:p>
            <a:endParaRPr lang="sk-SK" sz="800" i="1" dirty="0" smtClean="0">
              <a:solidFill>
                <a:srgbClr val="000000"/>
              </a:solidFill>
              <a:latin typeface="Cambria"/>
            </a:endParaRPr>
          </a:p>
          <a:p>
            <a:endParaRPr lang="sk-SK" sz="800" i="1" dirty="0" smtClean="0">
              <a:solidFill>
                <a:srgbClr val="000000"/>
              </a:solidFill>
              <a:latin typeface="Cambria"/>
            </a:endParaRPr>
          </a:p>
          <a:p>
            <a:endParaRPr lang="sk-SK" sz="800" i="1" dirty="0" smtClean="0">
              <a:solidFill>
                <a:srgbClr val="000000"/>
              </a:solidFill>
              <a:latin typeface="Cambria"/>
            </a:endParaRPr>
          </a:p>
          <a:p>
            <a:endParaRPr lang="sk-SK" sz="800" i="1" dirty="0">
              <a:solidFill>
                <a:srgbClr val="000000"/>
              </a:solidFill>
              <a:latin typeface="Cambria"/>
            </a:endParaRPr>
          </a:p>
          <a:p>
            <a:pPr marL="630936" lvl="2" indent="0">
              <a:buNone/>
            </a:pPr>
            <a:r>
              <a:rPr lang="sk-SK" sz="1000" i="1" dirty="0" smtClean="0">
                <a:solidFill>
                  <a:srgbClr val="000000"/>
                </a:solidFill>
                <a:latin typeface="Cambria"/>
              </a:rPr>
              <a:t>    </a:t>
            </a:r>
            <a:r>
              <a:rPr lang="en-US" sz="1000" i="1" dirty="0" smtClean="0">
                <a:solidFill>
                  <a:srgbClr val="000000"/>
                </a:solidFill>
                <a:latin typeface="Cambria"/>
              </a:rPr>
              <a:t>Source</a:t>
            </a:r>
            <a:r>
              <a:rPr lang="en-US" sz="1000" i="1" dirty="0">
                <a:solidFill>
                  <a:srgbClr val="000000"/>
                </a:solidFill>
                <a:latin typeface="Cambria"/>
              </a:rPr>
              <a:t>: Year 2000 actual values according to the Eurostat database years 2030 and 2060 calculated values according to EUROPOP 2010 (proj_10c)</a:t>
            </a:r>
            <a:endParaRPr lang="sk-SK" sz="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Age structure of the EU-27 population in 2000, 2030 and 2060 (in</a:t>
            </a:r>
            <a:r>
              <a:rPr lang="en-US" sz="3600" dirty="0" smtClean="0"/>
              <a:t>%)</a:t>
            </a:r>
            <a:endParaRPr lang="sk-SK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1628800"/>
            <a:ext cx="7560841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14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sk-SK" sz="2400" dirty="0" err="1"/>
              <a:t>Silver</a:t>
            </a:r>
            <a:r>
              <a:rPr lang="sk-SK" sz="2400" dirty="0"/>
              <a:t> </a:t>
            </a:r>
            <a:r>
              <a:rPr lang="sk-SK" sz="2400" dirty="0" err="1" smtClean="0"/>
              <a:t>consumers</a:t>
            </a:r>
            <a:r>
              <a:rPr lang="sk-SK" sz="2400" dirty="0" smtClean="0"/>
              <a:t>:</a:t>
            </a:r>
            <a:endParaRPr lang="sk-SK" sz="2400" dirty="0"/>
          </a:p>
          <a:p>
            <a:pPr>
              <a:spcAft>
                <a:spcPts val="1200"/>
              </a:spcAft>
            </a:pPr>
            <a:r>
              <a:rPr lang="sk-SK" sz="2400" dirty="0"/>
              <a:t>in </a:t>
            </a:r>
            <a:r>
              <a:rPr lang="sk-SK" sz="2400" dirty="0" err="1"/>
              <a:t>post-production</a:t>
            </a:r>
            <a:r>
              <a:rPr lang="sk-SK" sz="2400" dirty="0"/>
              <a:t> </a:t>
            </a:r>
            <a:r>
              <a:rPr lang="sk-SK" sz="2400" dirty="0" err="1"/>
              <a:t>age</a:t>
            </a:r>
            <a:r>
              <a:rPr lang="sk-SK" sz="2400" dirty="0"/>
              <a:t> 50+):</a:t>
            </a:r>
          </a:p>
          <a:p>
            <a:pPr>
              <a:spcAft>
                <a:spcPts val="1200"/>
              </a:spcAft>
            </a:pPr>
            <a:r>
              <a:rPr lang="sk-SK" sz="2400" dirty="0"/>
              <a:t>50-64 </a:t>
            </a:r>
            <a:r>
              <a:rPr lang="sk-SK" sz="2400" dirty="0" err="1" smtClean="0"/>
              <a:t>years</a:t>
            </a:r>
            <a:r>
              <a:rPr lang="sk-SK" sz="2400" dirty="0" smtClean="0"/>
              <a:t>: </a:t>
            </a:r>
            <a:r>
              <a:rPr lang="sk-SK" sz="2400" dirty="0" err="1" smtClean="0"/>
              <a:t>young-old</a:t>
            </a:r>
            <a:endParaRPr lang="sk-SK" sz="2400" dirty="0" smtClean="0"/>
          </a:p>
          <a:p>
            <a:pPr>
              <a:spcAft>
                <a:spcPts val="1200"/>
              </a:spcAft>
            </a:pPr>
            <a:r>
              <a:rPr lang="sk-SK" sz="2400" dirty="0" smtClean="0"/>
              <a:t>65 </a:t>
            </a:r>
            <a:r>
              <a:rPr lang="sk-SK" sz="2400" dirty="0"/>
              <a:t>- 79 </a:t>
            </a:r>
            <a:r>
              <a:rPr lang="sk-SK" sz="2400" dirty="0" err="1"/>
              <a:t>years</a:t>
            </a:r>
            <a:r>
              <a:rPr lang="sk-SK" sz="2400" dirty="0"/>
              <a:t> - </a:t>
            </a:r>
            <a:r>
              <a:rPr lang="sk-SK" sz="2400" dirty="0" err="1" smtClean="0"/>
              <a:t>old-old</a:t>
            </a:r>
            <a:r>
              <a:rPr lang="sk-SK" sz="2400" dirty="0" smtClean="0"/>
              <a:t>  </a:t>
            </a:r>
            <a:r>
              <a:rPr lang="sk-SK" sz="2400" dirty="0" err="1" smtClean="0"/>
              <a:t>middle</a:t>
            </a:r>
            <a:r>
              <a:rPr lang="sk-SK" sz="2400" dirty="0" smtClean="0"/>
              <a:t> </a:t>
            </a:r>
            <a:r>
              <a:rPr lang="sk-SK" sz="2400" dirty="0" err="1"/>
              <a:t>old</a:t>
            </a:r>
            <a:r>
              <a:rPr lang="sk-SK" sz="2400" dirty="0"/>
              <a:t>; </a:t>
            </a:r>
            <a:r>
              <a:rPr lang="sk-SK" sz="2400" dirty="0" err="1"/>
              <a:t>seniors</a:t>
            </a:r>
            <a:r>
              <a:rPr lang="sk-SK" sz="2400" dirty="0"/>
              <a:t>; </a:t>
            </a:r>
            <a:endParaRPr lang="sk-SK" sz="2400" dirty="0" smtClean="0"/>
          </a:p>
          <a:p>
            <a:pPr>
              <a:spcAft>
                <a:spcPts val="1200"/>
              </a:spcAft>
            </a:pPr>
            <a:r>
              <a:rPr lang="sk-SK" sz="2400" dirty="0" smtClean="0"/>
              <a:t>over </a:t>
            </a:r>
            <a:r>
              <a:rPr lang="sk-SK" sz="2400" dirty="0"/>
              <a:t>80 </a:t>
            </a:r>
            <a:r>
              <a:rPr lang="sk-SK" sz="2400" dirty="0" err="1"/>
              <a:t>years</a:t>
            </a:r>
            <a:r>
              <a:rPr lang="sk-SK" sz="2400" dirty="0"/>
              <a:t> -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 smtClean="0"/>
              <a:t>oldest</a:t>
            </a:r>
            <a:r>
              <a:rPr lang="sk-SK" sz="2400" dirty="0" smtClean="0"/>
              <a:t>; </a:t>
            </a:r>
            <a:r>
              <a:rPr lang="sk-SK" sz="2400" dirty="0" err="1" smtClean="0"/>
              <a:t>oldest-old</a:t>
            </a:r>
            <a:r>
              <a:rPr lang="sk-SK" sz="2400" dirty="0" smtClean="0"/>
              <a:t> </a:t>
            </a:r>
            <a:r>
              <a:rPr lang="sk-SK" sz="2400" dirty="0"/>
              <a:t>or </a:t>
            </a:r>
            <a:r>
              <a:rPr lang="sk-SK" sz="2400" dirty="0" err="1"/>
              <a:t>very</a:t>
            </a:r>
            <a:r>
              <a:rPr lang="sk-SK" sz="2400" dirty="0"/>
              <a:t> </a:t>
            </a:r>
            <a:r>
              <a:rPr lang="sk-SK" sz="2400" dirty="0" err="1"/>
              <a:t>old</a:t>
            </a:r>
            <a:r>
              <a:rPr lang="sk-SK" sz="2400" dirty="0"/>
              <a:t>; </a:t>
            </a:r>
            <a:endParaRPr lang="sk-SK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4. </a:t>
            </a:r>
            <a:r>
              <a:rPr lang="en-US" dirty="0"/>
              <a:t>Products of the silver </a:t>
            </a:r>
            <a:r>
              <a:rPr lang="en-US" dirty="0" smtClean="0"/>
              <a:t>economy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9433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66737" lvl="0" indent="-457200" fontAlgn="base">
              <a:spcAft>
                <a:spcPct val="0"/>
              </a:spcAft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en-US" altLang="sk-SK" dirty="0">
                <a:solidFill>
                  <a:prstClr val="black"/>
                </a:solidFill>
              </a:rPr>
              <a:t>Agriculture and food </a:t>
            </a:r>
            <a:endParaRPr lang="sk-SK" altLang="sk-SK" dirty="0" smtClean="0">
              <a:solidFill>
                <a:prstClr val="black"/>
              </a:solidFill>
            </a:endParaRPr>
          </a:p>
          <a:p>
            <a:pPr marL="566737" lvl="0" indent="-457200" fontAlgn="base">
              <a:spcAft>
                <a:spcPct val="0"/>
              </a:spcAft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en-US" altLang="sk-SK" dirty="0" smtClean="0">
                <a:solidFill>
                  <a:prstClr val="black"/>
                </a:solidFill>
              </a:rPr>
              <a:t>Industry</a:t>
            </a:r>
            <a:endParaRPr lang="sk-SK" altLang="sk-SK" dirty="0" smtClean="0">
              <a:solidFill>
                <a:prstClr val="black"/>
              </a:solidFill>
            </a:endParaRPr>
          </a:p>
          <a:p>
            <a:pPr marL="566737" lvl="0" indent="-457200" fontAlgn="base">
              <a:spcAft>
                <a:spcPct val="0"/>
              </a:spcAft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en-US" altLang="sk-SK" dirty="0" smtClean="0">
                <a:solidFill>
                  <a:prstClr val="black"/>
                </a:solidFill>
              </a:rPr>
              <a:t>Construction</a:t>
            </a:r>
            <a:endParaRPr lang="sk-SK" altLang="sk-SK" dirty="0" smtClean="0">
              <a:solidFill>
                <a:prstClr val="black"/>
              </a:solidFill>
            </a:endParaRPr>
          </a:p>
          <a:p>
            <a:pPr marL="566737" lvl="0" indent="-457200" fontAlgn="base">
              <a:spcAft>
                <a:spcPct val="0"/>
              </a:spcAft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en-US" altLang="sk-SK" dirty="0" smtClean="0">
                <a:solidFill>
                  <a:prstClr val="black"/>
                </a:solidFill>
              </a:rPr>
              <a:t>Accommodation </a:t>
            </a:r>
            <a:r>
              <a:rPr lang="en-US" altLang="sk-SK" dirty="0">
                <a:solidFill>
                  <a:prstClr val="black"/>
                </a:solidFill>
              </a:rPr>
              <a:t>and food services, </a:t>
            </a:r>
            <a:endParaRPr lang="sk-SK" altLang="sk-SK" dirty="0" smtClean="0">
              <a:solidFill>
                <a:prstClr val="black"/>
              </a:solidFill>
            </a:endParaRPr>
          </a:p>
          <a:p>
            <a:pPr marL="566737" lvl="0" indent="-457200" fontAlgn="base">
              <a:spcAft>
                <a:spcPct val="0"/>
              </a:spcAft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sk-SK" altLang="sk-SK" dirty="0" smtClean="0">
                <a:solidFill>
                  <a:prstClr val="black"/>
                </a:solidFill>
              </a:rPr>
              <a:t>E</a:t>
            </a:r>
            <a:r>
              <a:rPr lang="en-US" altLang="sk-SK" dirty="0" err="1" smtClean="0">
                <a:solidFill>
                  <a:prstClr val="black"/>
                </a:solidFill>
              </a:rPr>
              <a:t>ntertainment</a:t>
            </a:r>
            <a:r>
              <a:rPr lang="en-US" altLang="sk-SK" dirty="0" smtClean="0">
                <a:solidFill>
                  <a:prstClr val="black"/>
                </a:solidFill>
              </a:rPr>
              <a:t> </a:t>
            </a:r>
            <a:r>
              <a:rPr lang="en-US" altLang="sk-SK" dirty="0">
                <a:solidFill>
                  <a:prstClr val="black"/>
                </a:solidFill>
              </a:rPr>
              <a:t>and </a:t>
            </a:r>
            <a:r>
              <a:rPr lang="en-US" altLang="sk-SK" dirty="0" err="1" smtClean="0">
                <a:solidFill>
                  <a:prstClr val="black"/>
                </a:solidFill>
              </a:rPr>
              <a:t>recreationI</a:t>
            </a:r>
            <a:endParaRPr lang="sk-SK" altLang="sk-SK" dirty="0" smtClean="0">
              <a:solidFill>
                <a:prstClr val="black"/>
              </a:solidFill>
            </a:endParaRPr>
          </a:p>
          <a:p>
            <a:pPr marL="566737" lvl="0" indent="-457200" fontAlgn="base">
              <a:spcAft>
                <a:spcPct val="0"/>
              </a:spcAft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en-US" altLang="sk-SK" dirty="0" smtClean="0">
                <a:solidFill>
                  <a:prstClr val="black"/>
                </a:solidFill>
              </a:rPr>
              <a:t>CT </a:t>
            </a:r>
            <a:r>
              <a:rPr lang="en-US" altLang="sk-SK" dirty="0">
                <a:solidFill>
                  <a:prstClr val="black"/>
                </a:solidFill>
              </a:rPr>
              <a:t>for </a:t>
            </a:r>
            <a:r>
              <a:rPr lang="en-US" altLang="sk-SK" dirty="0" smtClean="0">
                <a:solidFill>
                  <a:prstClr val="black"/>
                </a:solidFill>
              </a:rPr>
              <a:t>health</a:t>
            </a:r>
            <a:endParaRPr lang="sk-SK" altLang="sk-SK" dirty="0" smtClean="0">
              <a:solidFill>
                <a:prstClr val="black"/>
              </a:solidFill>
            </a:endParaRPr>
          </a:p>
          <a:p>
            <a:pPr marL="566737" lvl="0" indent="-457200" fontAlgn="base">
              <a:spcAft>
                <a:spcPct val="0"/>
              </a:spcAft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en-US" altLang="sk-SK" dirty="0" smtClean="0">
                <a:solidFill>
                  <a:prstClr val="black"/>
                </a:solidFill>
              </a:rPr>
              <a:t>Financial </a:t>
            </a:r>
            <a:r>
              <a:rPr lang="en-US" altLang="sk-SK" dirty="0">
                <a:solidFill>
                  <a:prstClr val="black"/>
                </a:solidFill>
              </a:rPr>
              <a:t>and insurance </a:t>
            </a:r>
            <a:r>
              <a:rPr lang="sk-SK" altLang="sk-SK" dirty="0" smtClean="0">
                <a:solidFill>
                  <a:prstClr val="black"/>
                </a:solidFill>
              </a:rPr>
              <a:t>s</a:t>
            </a:r>
            <a:r>
              <a:rPr lang="en-US" altLang="sk-SK" dirty="0" err="1" smtClean="0">
                <a:solidFill>
                  <a:prstClr val="black"/>
                </a:solidFill>
              </a:rPr>
              <a:t>ervices</a:t>
            </a:r>
            <a:endParaRPr lang="sk-SK" altLang="sk-SK" dirty="0" smtClean="0">
              <a:solidFill>
                <a:prstClr val="black"/>
              </a:solidFill>
            </a:endParaRPr>
          </a:p>
          <a:p>
            <a:pPr marL="566737" lvl="0" indent="-457200" fontAlgn="base">
              <a:spcAft>
                <a:spcPct val="0"/>
              </a:spcAft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en-US" altLang="sk-SK" dirty="0" smtClean="0">
                <a:solidFill>
                  <a:prstClr val="black"/>
                </a:solidFill>
              </a:rPr>
              <a:t>Education</a:t>
            </a:r>
            <a:endParaRPr lang="sk-SK" altLang="sk-SK" dirty="0" smtClean="0">
              <a:solidFill>
                <a:prstClr val="black"/>
              </a:solidFill>
            </a:endParaRPr>
          </a:p>
          <a:p>
            <a:pPr marL="566737" lvl="0" indent="-457200" fontAlgn="base">
              <a:spcAft>
                <a:spcPct val="0"/>
              </a:spcAft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sk-SK" altLang="sk-SK" dirty="0" err="1" smtClean="0">
                <a:solidFill>
                  <a:prstClr val="black"/>
                </a:solidFill>
              </a:rPr>
              <a:t>Transportation</a:t>
            </a:r>
            <a:endParaRPr lang="sk-SK" altLang="sk-SK" dirty="0" smtClean="0">
              <a:solidFill>
                <a:prstClr val="black"/>
              </a:solidFill>
            </a:endParaRPr>
          </a:p>
          <a:p>
            <a:pPr marL="822769" lvl="1" indent="-457200" fontAlgn="base">
              <a:spcAft>
                <a:spcPct val="0"/>
              </a:spcAft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sk-SK" altLang="sk-SK" dirty="0" smtClean="0">
                <a:solidFill>
                  <a:prstClr val="black"/>
                </a:solidFill>
              </a:rPr>
              <a:t>transport </a:t>
            </a:r>
            <a:r>
              <a:rPr lang="sk-SK" altLang="sk-SK" dirty="0" err="1" smtClean="0">
                <a:solidFill>
                  <a:prstClr val="black"/>
                </a:solidFill>
              </a:rPr>
              <a:t>machines</a:t>
            </a:r>
            <a:endParaRPr lang="sk-SK" altLang="sk-SK" dirty="0" smtClean="0">
              <a:solidFill>
                <a:prstClr val="black"/>
              </a:solidFill>
            </a:endParaRPr>
          </a:p>
          <a:p>
            <a:pPr marL="822769" lvl="1" indent="-457200" fontAlgn="base">
              <a:spcAft>
                <a:spcPct val="0"/>
              </a:spcAft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sk-SK" altLang="sk-SK" dirty="0" err="1" smtClean="0">
                <a:solidFill>
                  <a:prstClr val="black"/>
                </a:solidFill>
              </a:rPr>
              <a:t>traffic</a:t>
            </a:r>
            <a:r>
              <a:rPr lang="sk-SK" altLang="sk-SK" dirty="0" smtClean="0">
                <a:solidFill>
                  <a:prstClr val="black"/>
                </a:solidFill>
              </a:rPr>
              <a:t> </a:t>
            </a:r>
            <a:r>
              <a:rPr lang="sk-SK" altLang="sk-SK" dirty="0" err="1" smtClean="0">
                <a:solidFill>
                  <a:prstClr val="black"/>
                </a:solidFill>
              </a:rPr>
              <a:t>routes</a:t>
            </a:r>
            <a:endParaRPr lang="sk-SK" altLang="sk-SK" dirty="0" smtClean="0">
              <a:solidFill>
                <a:prstClr val="black"/>
              </a:solidFill>
            </a:endParaRPr>
          </a:p>
          <a:p>
            <a:pPr marL="822769" lvl="1" indent="-457200" fontAlgn="base">
              <a:spcAft>
                <a:spcPct val="0"/>
              </a:spcAft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sk-SK" altLang="sk-SK" dirty="0" err="1" smtClean="0">
                <a:solidFill>
                  <a:prstClr val="black"/>
                </a:solidFill>
              </a:rPr>
              <a:t>other</a:t>
            </a:r>
            <a:r>
              <a:rPr lang="sk-SK" altLang="sk-SK" dirty="0" smtClean="0">
                <a:solidFill>
                  <a:prstClr val="black"/>
                </a:solidFill>
              </a:rPr>
              <a:t> </a:t>
            </a:r>
            <a:r>
              <a:rPr lang="sk-SK" altLang="sk-SK" dirty="0">
                <a:solidFill>
                  <a:prstClr val="black"/>
                </a:solidFill>
              </a:rPr>
              <a:t>transport </a:t>
            </a:r>
            <a:r>
              <a:rPr lang="sk-SK" altLang="sk-SK" dirty="0" err="1">
                <a:solidFill>
                  <a:prstClr val="black"/>
                </a:solidFill>
              </a:rPr>
              <a:t>infrastructure</a:t>
            </a:r>
            <a:endParaRPr lang="sk-SK" altLang="sk-SK" dirty="0">
              <a:solidFill>
                <a:prstClr val="black"/>
              </a:solidFill>
            </a:endParaRPr>
          </a:p>
          <a:p>
            <a:pPr marL="109537" lvl="0" indent="0" fontAlgn="base">
              <a:spcAft>
                <a:spcPct val="0"/>
              </a:spcAft>
              <a:buClr>
                <a:srgbClr val="2DA2BF"/>
              </a:buClr>
              <a:buNone/>
            </a:pPr>
            <a:endParaRPr lang="sk-SK" altLang="sk-SK" dirty="0" smtClean="0">
              <a:solidFill>
                <a:prstClr val="black"/>
              </a:solidFill>
            </a:endParaRPr>
          </a:p>
          <a:p>
            <a:pPr marL="623887" lvl="0" indent="-514350" fontAlgn="base">
              <a:spcAft>
                <a:spcPct val="0"/>
              </a:spcAft>
              <a:buClr>
                <a:srgbClr val="2DA2BF"/>
              </a:buClr>
              <a:buFont typeface="+mj-lt"/>
              <a:buAutoNum type="arabicPeriod"/>
            </a:pPr>
            <a:endParaRPr lang="sk-SK" altLang="sk-SK" dirty="0">
              <a:solidFill>
                <a:prstClr val="black"/>
              </a:solidFill>
            </a:endParaRPr>
          </a:p>
          <a:p>
            <a:pPr marL="623887" lvl="0" indent="-514350" fontAlgn="base">
              <a:spcAft>
                <a:spcPct val="0"/>
              </a:spcAft>
              <a:buClr>
                <a:srgbClr val="2DA2BF"/>
              </a:buClr>
              <a:buFont typeface="+mj-lt"/>
              <a:buAutoNum type="arabicPeriod"/>
            </a:pPr>
            <a:endParaRPr lang="sk-SK" altLang="sk-SK" dirty="0" smtClean="0">
              <a:solidFill>
                <a:prstClr val="black"/>
              </a:solidFill>
            </a:endParaRP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4. </a:t>
            </a:r>
            <a:r>
              <a:rPr lang="en-US" dirty="0"/>
              <a:t>Products of the silver </a:t>
            </a:r>
            <a:r>
              <a:rPr lang="en-US" dirty="0" smtClean="0"/>
              <a:t>economy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0918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45425</TotalTime>
  <Words>476</Words>
  <Application>Microsoft Office PowerPoint</Application>
  <PresentationFormat>Prezentácia na obrazovke (4:3)</PresentationFormat>
  <Paragraphs>114</Paragraphs>
  <Slides>12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Hala</vt:lpstr>
      <vt:lpstr>Autonomous vehicles and silver economy</vt:lpstr>
      <vt:lpstr>Autonomous vehicles and silver economy</vt:lpstr>
      <vt:lpstr>1. Motivation</vt:lpstr>
      <vt:lpstr>2. Concept Silver economy</vt:lpstr>
      <vt:lpstr>3. Aging in the EU and in the world</vt:lpstr>
      <vt:lpstr>3. Aging in the EU and in the world</vt:lpstr>
      <vt:lpstr>Age structure of the EU-27 population in 2000, 2030 and 2060 (in%)</vt:lpstr>
      <vt:lpstr>4. Products of the silver economy</vt:lpstr>
      <vt:lpstr>4. Products of the silver economy</vt:lpstr>
      <vt:lpstr>5. Innovation in the silver economy </vt:lpstr>
      <vt:lpstr>10. Autonomous vehicles and silver economy</vt:lpstr>
      <vt:lpstr>Thanks for paying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Viliam Páleník</dc:creator>
  <cp:lastModifiedBy>admin</cp:lastModifiedBy>
  <cp:revision>52</cp:revision>
  <dcterms:created xsi:type="dcterms:W3CDTF">2020-01-16T14:26:10Z</dcterms:created>
  <dcterms:modified xsi:type="dcterms:W3CDTF">2022-01-07T13:50:33Z</dcterms:modified>
</cp:coreProperties>
</file>